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handoutMasterIdLst>
    <p:handoutMasterId r:id="rId22"/>
  </p:handoutMasterIdLst>
  <p:sldIdLst>
    <p:sldId id="280" r:id="rId2"/>
    <p:sldId id="281" r:id="rId3"/>
    <p:sldId id="256" r:id="rId4"/>
    <p:sldId id="257" r:id="rId5"/>
    <p:sldId id="258" r:id="rId6"/>
    <p:sldId id="259" r:id="rId7"/>
    <p:sldId id="261" r:id="rId8"/>
    <p:sldId id="268" r:id="rId9"/>
    <p:sldId id="270" r:id="rId10"/>
    <p:sldId id="279" r:id="rId11"/>
    <p:sldId id="267" r:id="rId12"/>
    <p:sldId id="269" r:id="rId13"/>
    <p:sldId id="278" r:id="rId14"/>
    <p:sldId id="273" r:id="rId15"/>
    <p:sldId id="260" r:id="rId16"/>
    <p:sldId id="262" r:id="rId17"/>
    <p:sldId id="264" r:id="rId18"/>
    <p:sldId id="263" r:id="rId19"/>
    <p:sldId id="282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FF99"/>
    <a:srgbClr val="FFCCFF"/>
    <a:srgbClr val="FF0000"/>
    <a:srgbClr val="800080"/>
    <a:srgbClr val="FF9966"/>
    <a:srgbClr val="00FF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309" autoAdjust="0"/>
    <p:restoredTop sz="95501" autoAdjust="0"/>
  </p:normalViewPr>
  <p:slideViewPr>
    <p:cSldViewPr>
      <p:cViewPr>
        <p:scale>
          <a:sx n="110" d="100"/>
          <a:sy n="110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402AB-2884-49D9-9401-D4F432137F10}" type="datetimeFigureOut">
              <a:rPr lang="en-US" smtClean="0"/>
              <a:t>9/28/2015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E50B1-2252-451B-B0A0-93DE6B5A9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095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E8162-2D5C-4B35-89A7-F6EF9F3CAE29}" type="datetimeFigureOut">
              <a:rPr lang="en-US" smtClean="0"/>
              <a:t>9/28/2015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39DF0-542B-43C4-866E-45E90DF1E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71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39DF0-542B-43C4-866E-45E90DF1E0F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197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0FD8D-A9A7-41D7-86B4-371F8DC032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8031-2BD5-4513-B64E-E323CCC80E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D4EF0-1713-45F2-980D-6C6811D21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79694-710B-4EAE-AABF-850C8804C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479F0-E0A9-41C4-8023-FFF5D88AD6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EB139-B9BE-45AC-811B-E059BD77F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E3F9E-897B-427C-9480-DD6177739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D8BC9-2816-400F-8501-D56477EC0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147A5-915F-40DD-8CC8-17DF6C02E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81657-7E55-4BA0-B7D6-37BFBECCA7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4F323-3191-4ABC-BF1D-C55DAD205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AC3349E3-F529-4C9B-BAF9-C46AC875D3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imationfactory.com/free/people_a_l/children_variant_page_girl_splashing_in_pool.html" TargetMode="External"/><Relationship Id="rId3" Type="http://schemas.openxmlformats.org/officeDocument/2006/relationships/hyperlink" Target="http://www.animationfactory.com/free/animals/rabbits_variant_page_rabbit_in_grass.html" TargetMode="External"/><Relationship Id="rId7" Type="http://schemas.openxmlformats.org/officeDocument/2006/relationships/image" Target="../media/image3.gif"/><Relationship Id="rId2" Type="http://schemas.openxmlformats.org/officeDocument/2006/relationships/hyperlink" Target="http://www.animationfactory.com/free/animals/horses_mule_variant_page_horse_with_halter_trotting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nimationfactory.com/free/animals/snake_variant_page_rattle_snake_in_grass.html" TargetMode="External"/><Relationship Id="rId5" Type="http://schemas.openxmlformats.org/officeDocument/2006/relationships/image" Target="../media/image2.gif"/><Relationship Id="rId4" Type="http://schemas.openxmlformats.org/officeDocument/2006/relationships/image" Target="../media/image1.gif"/><Relationship Id="rId9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animationfactory.com/free/people_a_l/children_variant_page_girl_splashing_in_pool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57200"/>
            <a:ext cx="39894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Today’s Warm-up: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676400"/>
            <a:ext cx="87630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Please take a cream warm-up sheet and begin working on Monday’s warm-up.  Copy the following sentence:</a:t>
            </a:r>
          </a:p>
          <a:p>
            <a:endParaRPr lang="en-US" sz="3500" dirty="0"/>
          </a:p>
          <a:p>
            <a:pPr algn="ctr"/>
            <a:r>
              <a:rPr lang="en-US" sz="3500" i="1" dirty="0" smtClean="0"/>
              <a:t>This stew taste awful.  To make it more </a:t>
            </a:r>
            <a:r>
              <a:rPr lang="en-US" sz="3500" b="1" i="1" u="sng" dirty="0" smtClean="0">
                <a:solidFill>
                  <a:srgbClr val="FF0000"/>
                </a:solidFill>
              </a:rPr>
              <a:t>palatable</a:t>
            </a:r>
            <a:r>
              <a:rPr lang="en-US" sz="3500" i="1" dirty="0" smtClean="0"/>
              <a:t>, add salt and garlic.</a:t>
            </a:r>
          </a:p>
          <a:p>
            <a:pPr algn="ctr"/>
            <a:endParaRPr lang="en-US" sz="3500" dirty="0"/>
          </a:p>
          <a:p>
            <a:pPr algn="ctr"/>
            <a:r>
              <a:rPr lang="en-US" sz="3000" dirty="0" smtClean="0"/>
              <a:t>Once you copy the sentence, make a prediction as to what the word </a:t>
            </a:r>
            <a:r>
              <a:rPr lang="en-US" sz="3000" b="1" u="sng" dirty="0" smtClean="0">
                <a:solidFill>
                  <a:srgbClr val="FF0000"/>
                </a:solidFill>
              </a:rPr>
              <a:t>palatable</a:t>
            </a:r>
            <a:r>
              <a:rPr lang="en-US" sz="3000" dirty="0" smtClean="0"/>
              <a:t> means.  After that, look up the word in the dictionary and check your answer.</a:t>
            </a:r>
          </a:p>
        </p:txBody>
      </p:sp>
    </p:spTree>
    <p:extLst>
      <p:ext uri="{BB962C8B-B14F-4D97-AF65-F5344CB8AC3E}">
        <p14:creationId xmlns:p14="http://schemas.microsoft.com/office/powerpoint/2010/main" val="72741100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More examples of Hyperbole…</a:t>
            </a:r>
            <a:br>
              <a:rPr lang="en-US" dirty="0" smtClean="0"/>
            </a:br>
            <a:r>
              <a:rPr lang="en-US" dirty="0" err="1" smtClean="0"/>
              <a:t>Yo</a:t>
            </a:r>
            <a:r>
              <a:rPr lang="en-US" dirty="0" smtClean="0"/>
              <a:t> Momma….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1817687"/>
          </a:xfrm>
        </p:spPr>
        <p:txBody>
          <a:bodyPr/>
          <a:lstStyle/>
          <a:p>
            <a:r>
              <a:rPr lang="en-US" sz="3500" smtClean="0"/>
              <a:t>Sat on a rainbow and skittles popped out!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1817687"/>
          </a:xfrm>
        </p:spPr>
        <p:txBody>
          <a:bodyPr/>
          <a:lstStyle/>
          <a:p>
            <a:r>
              <a:rPr lang="en-US" sz="3500" smtClean="0"/>
              <a:t>Went past the TV and I missed three episodes</a:t>
            </a:r>
          </a:p>
        </p:txBody>
      </p:sp>
      <p:sp>
        <p:nvSpPr>
          <p:cNvPr id="20484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b="1" smtClean="0"/>
          </a:p>
        </p:txBody>
      </p:sp>
      <p:pic>
        <p:nvPicPr>
          <p:cNvPr id="39938" name="Picture 2" descr="C:\Users\e805225\AppData\Local\Microsoft\Windows\Temporary Internet Files\Content.IE5\01TRIQO7\MP900289883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3810000"/>
            <a:ext cx="3830638" cy="2547938"/>
          </a:xfrm>
        </p:spPr>
      </p:pic>
      <p:pic>
        <p:nvPicPr>
          <p:cNvPr id="39940" name="Picture 4" descr="C:\Users\e805225\AppData\Local\Microsoft\Windows\Temporary Internet Files\Content.IE5\01TRIQO7\MM900336366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609600" y="990600"/>
            <a:ext cx="8153400" cy="464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Onomatopoeia:</a:t>
            </a:r>
          </a:p>
          <a:p>
            <a:pPr algn="ctr"/>
            <a:r>
              <a:rPr lang="en-US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Words that are </a:t>
            </a:r>
          </a:p>
          <a:p>
            <a:pPr algn="ctr"/>
            <a:r>
              <a:rPr lang="en-US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sounds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asian_cartoon_crazy_martial_art_spin_md_cl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6638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76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5369" name="Group 9"/>
          <p:cNvGrpSpPr>
            <a:grpSpLocks/>
          </p:cNvGrpSpPr>
          <p:nvPr/>
        </p:nvGrpSpPr>
        <p:grpSpPr bwMode="auto">
          <a:xfrm>
            <a:off x="0" y="2765425"/>
            <a:ext cx="9144000" cy="1327150"/>
            <a:chOff x="0" y="0"/>
            <a:chExt cx="5760" cy="836"/>
          </a:xfrm>
        </p:grpSpPr>
        <p:sp>
          <p:nvSpPr>
            <p:cNvPr id="2254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22543" name="Group 8"/>
            <p:cNvGrpSpPr>
              <a:grpSpLocks/>
            </p:cNvGrpSpPr>
            <p:nvPr/>
          </p:nvGrpSpPr>
          <p:grpSpPr bwMode="auto">
            <a:xfrm>
              <a:off x="0" y="0"/>
              <a:ext cx="5760" cy="836"/>
              <a:chOff x="0" y="0"/>
              <a:chExt cx="5760" cy="836"/>
            </a:xfrm>
          </p:grpSpPr>
          <p:sp>
            <p:nvSpPr>
              <p:cNvPr id="22544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545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8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  </a:t>
                </a:r>
                <a:r>
                  <a:rPr lang="en-US" sz="75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pic>
        <p:nvPicPr>
          <p:cNvPr id="15367" name="Picture 7" descr="biohazardman_riding_his_scooter_md_cl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914400"/>
            <a:ext cx="1828800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0" y="257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74" name="Picture 14" descr="couple_on_vacation_md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219200"/>
            <a:ext cx="25479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0" y="2628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81" name="Picture 21" descr="diver_floating_md_cl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82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5638800" y="4191000"/>
            <a:ext cx="350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Chug chug chug!!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2590800" y="3124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Swish swish swish</a:t>
            </a: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1524000" y="30480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Yeeeeee Ahhhhhhhh</a:t>
            </a: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1676400" y="5105400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Glippp  Gluppp  Gluppp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70" grpId="0" animBg="1"/>
      <p:bldP spid="15377" grpId="0" animBg="1"/>
      <p:bldP spid="15385" grpId="0" autoUpdateAnimBg="0"/>
      <p:bldP spid="15386" grpId="0" autoUpdateAnimBg="0"/>
      <p:bldP spid="15387" grpId="0" autoUpdateAnimBg="0"/>
      <p:bldP spid="1538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066800"/>
            <a:ext cx="7772400" cy="4191000"/>
          </a:xfrm>
        </p:spPr>
        <p:txBody>
          <a:bodyPr/>
          <a:lstStyle/>
          <a:p>
            <a:r>
              <a:rPr lang="en-US" sz="6600" smtClean="0">
                <a:solidFill>
                  <a:schemeClr val="bg1"/>
                </a:solidFill>
                <a:latin typeface="Garamond" pitchFamily="18" charset="0"/>
              </a:rPr>
              <a:t>Idiom-  </a:t>
            </a:r>
          </a:p>
          <a:p>
            <a:r>
              <a:rPr lang="en-US" sz="5000" smtClean="0">
                <a:solidFill>
                  <a:schemeClr val="bg1"/>
                </a:solidFill>
                <a:latin typeface="Garamond" pitchFamily="18" charset="0"/>
              </a:rPr>
              <a:t>An expression that means something other that what it actually says; can not be understood unless you are from that culture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WordArt 2"/>
          <p:cNvSpPr>
            <a:spLocks noChangeArrowheads="1" noChangeShapeType="1" noTextEdit="1"/>
          </p:cNvSpPr>
          <p:nvPr/>
        </p:nvSpPr>
        <p:spPr bwMode="auto">
          <a:xfrm>
            <a:off x="685800" y="609600"/>
            <a:ext cx="7391400" cy="5562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endParaRPr 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266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smtClean="0"/>
              <a:t>Kick the bucket</a:t>
            </a:r>
          </a:p>
        </p:txBody>
      </p:sp>
      <p:sp>
        <p:nvSpPr>
          <p:cNvPr id="26628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3600" smtClean="0"/>
              <a:t>Under the weather</a:t>
            </a:r>
          </a:p>
        </p:txBody>
      </p:sp>
      <p:sp>
        <p:nvSpPr>
          <p:cNvPr id="26630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9460" name="Picture 4" descr="http://eslblogcafe.com/skr/noon12345/files/2012/08/KickBuck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667000"/>
            <a:ext cx="40290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C:\Users\e805225\AppData\Local\Microsoft\Windows\Temporary Internet Files\Content.IE5\O8XW28XY\MC90037101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2438400"/>
            <a:ext cx="3276600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1524000" y="762000"/>
            <a:ext cx="6172200" cy="4695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Personification</a:t>
            </a:r>
          </a:p>
          <a:p>
            <a:pPr algn="ctr"/>
            <a:endParaRPr lang="en-US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Impact"/>
            </a:endParaRPr>
          </a:p>
          <a:p>
            <a:pPr algn="ctr"/>
            <a:r>
              <a:rPr 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to </a:t>
            </a:r>
            <a:r>
              <a:rPr 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give </a:t>
            </a:r>
            <a:r>
              <a:rPr 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human</a:t>
            </a:r>
            <a:endParaRPr lang="en-US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Impact"/>
            </a:endParaRPr>
          </a:p>
          <a:p>
            <a:pPr algn="ctr"/>
            <a:r>
              <a:rPr 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Characteristics to something </a:t>
            </a:r>
          </a:p>
          <a:p>
            <a:pPr algn="ctr"/>
            <a:r>
              <a:rPr 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that is not human</a:t>
            </a:r>
            <a:endParaRPr lang="en-US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8675" name="Group 8"/>
          <p:cNvGrpSpPr>
            <a:grpSpLocks/>
          </p:cNvGrpSpPr>
          <p:nvPr/>
        </p:nvGrpSpPr>
        <p:grpSpPr bwMode="auto">
          <a:xfrm>
            <a:off x="0" y="2895600"/>
            <a:ext cx="9144000" cy="1068388"/>
            <a:chOff x="0" y="0"/>
            <a:chExt cx="5760" cy="673"/>
          </a:xfrm>
        </p:grpSpPr>
        <p:sp>
          <p:nvSpPr>
            <p:cNvPr id="2868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28684" name="Group 7"/>
            <p:cNvGrpSpPr>
              <a:grpSpLocks/>
            </p:cNvGrpSpPr>
            <p:nvPr/>
          </p:nvGrpSpPr>
          <p:grpSpPr bwMode="auto">
            <a:xfrm>
              <a:off x="0" y="0"/>
              <a:ext cx="5760" cy="673"/>
              <a:chOff x="0" y="0"/>
              <a:chExt cx="5760" cy="673"/>
            </a:xfrm>
          </p:grpSpPr>
          <p:sp>
            <p:nvSpPr>
              <p:cNvPr id="28685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868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  </a:t>
                </a:r>
                <a:r>
                  <a:rPr lang="en-US" sz="58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pic>
        <p:nvPicPr>
          <p:cNvPr id="8198" name="Picture 6" descr="gate_swing_md_cl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941638"/>
            <a:ext cx="2451100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0" y="2903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205" name="Picture 13" descr="butterflies_flowers_md_cl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34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20" descr="earthy_sick_md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4724400"/>
            <a:ext cx="25908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2971800" y="1066800"/>
            <a:ext cx="441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flowers danced in the wind. 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533400" y="5257800"/>
            <a:ext cx="571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Earth coughed and choked in  all of the pollution. 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4800600" y="3276600"/>
            <a:ext cx="3962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friendly gates welcomed us.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3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3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201" grpId="0" animBg="1"/>
      <p:bldP spid="8215" grpId="0" autoUpdateAnimBg="0"/>
      <p:bldP spid="8216" grpId="0" autoUpdateAnimBg="0"/>
      <p:bldP spid="821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WordArt 1027"/>
          <p:cNvSpPr>
            <a:spLocks noChangeArrowheads="1" noChangeShapeType="1" noTextEdit="1"/>
          </p:cNvSpPr>
          <p:nvPr/>
        </p:nvSpPr>
        <p:spPr bwMode="auto">
          <a:xfrm>
            <a:off x="1066800" y="609600"/>
            <a:ext cx="7391400" cy="571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Alliteration: </a:t>
            </a:r>
          </a:p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Repetition </a:t>
            </a:r>
          </a:p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of the </a:t>
            </a:r>
          </a:p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first</a:t>
            </a:r>
          </a:p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consonant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2735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0" y="2735263"/>
            <a:ext cx="9144000" cy="1387475"/>
            <a:chOff x="0" y="0"/>
            <a:chExt cx="5760" cy="874"/>
          </a:xfrm>
        </p:grpSpPr>
        <p:sp>
          <p:nvSpPr>
            <p:cNvPr id="30730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30731" name="Group 7"/>
            <p:cNvGrpSpPr>
              <a:grpSpLocks/>
            </p:cNvGrpSpPr>
            <p:nvPr/>
          </p:nvGrpSpPr>
          <p:grpSpPr bwMode="auto">
            <a:xfrm>
              <a:off x="0" y="0"/>
              <a:ext cx="5760" cy="874"/>
              <a:chOff x="0" y="0"/>
              <a:chExt cx="5760" cy="874"/>
            </a:xfrm>
          </p:grpSpPr>
          <p:sp>
            <p:nvSpPr>
              <p:cNvPr id="30732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73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  </a:t>
                </a:r>
                <a:r>
                  <a:rPr lang="en-US" sz="79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pic>
        <p:nvPicPr>
          <p:cNvPr id="9222" name="Picture 6" descr="johnny_playing_with_toy_cars_md_cl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2150" y="3505200"/>
            <a:ext cx="24130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9229" name="Picture 13" descr="lifeguard_searching_md_cl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468" y="533400"/>
            <a:ext cx="16922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0" y="2925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2667000" y="635319"/>
            <a:ext cx="5791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dirty="0"/>
              <a:t>Stan the strong surfer </a:t>
            </a:r>
            <a:r>
              <a:rPr lang="en-US" sz="3000" dirty="0" smtClean="0"/>
              <a:t>saved </a:t>
            </a:r>
            <a:r>
              <a:rPr lang="en-US" sz="3000" dirty="0"/>
              <a:t>several swimmers on Saturday. 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819468" y="4418014"/>
            <a:ext cx="4572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dirty="0"/>
              <a:t>Tiny Tommy Thomson takes toy trucks to Timmy’s on Tuesday.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25" grpId="0" animBg="1"/>
      <p:bldP spid="9232" grpId="0" animBg="1"/>
      <p:bldP spid="9240" grpId="0" autoUpdateAnimBg="0"/>
      <p:bldP spid="924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2000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Today, we will be reading a story</a:t>
            </a:r>
          </a:p>
          <a:p>
            <a:pPr algn="ctr"/>
            <a:r>
              <a:rPr lang="en-US" sz="4000" dirty="0" smtClean="0"/>
              <a:t>called “The Jacket” and looking at </a:t>
            </a:r>
          </a:p>
          <a:p>
            <a:pPr algn="ctr"/>
            <a:r>
              <a:rPr lang="en-US" sz="4000" dirty="0"/>
              <a:t>t</a:t>
            </a:r>
            <a:r>
              <a:rPr lang="en-US" sz="4000" dirty="0" smtClean="0"/>
              <a:t>he figurative language the author </a:t>
            </a:r>
          </a:p>
          <a:p>
            <a:pPr algn="ctr"/>
            <a:r>
              <a:rPr lang="en-US" sz="4000" dirty="0" smtClean="0"/>
              <a:t>uses to create a mood for the reader</a:t>
            </a:r>
          </a:p>
          <a:p>
            <a:pPr algn="ctr"/>
            <a:endParaRPr lang="en-US" sz="4000" dirty="0"/>
          </a:p>
          <a:p>
            <a:pPr algn="ctr"/>
            <a:endParaRPr lang="en-US" sz="4000" dirty="0" smtClean="0"/>
          </a:p>
          <a:p>
            <a:pPr algn="ctr"/>
            <a:r>
              <a:rPr lang="en-US" sz="4000" dirty="0" smtClean="0"/>
              <a:t>Follow along as we begin the cold read…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8952502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1676400"/>
            <a:ext cx="41805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 smtClean="0"/>
              <a:t>Good Things…</a:t>
            </a:r>
            <a:endParaRPr lang="en-US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699866" y="3200400"/>
            <a:ext cx="76821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/>
              <a:t>Please get out some notebook paper </a:t>
            </a:r>
          </a:p>
          <a:p>
            <a:pPr algn="ctr"/>
            <a:r>
              <a:rPr lang="en-US" sz="3500" dirty="0" smtClean="0"/>
              <a:t>and get ready to take notes.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229737757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0" y="1752600"/>
            <a:ext cx="8229600" cy="3319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628868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Figurative Language</a:t>
            </a: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685800" y="4038600"/>
            <a:ext cx="29718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9933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metaphor</a:t>
            </a:r>
          </a:p>
          <a:p>
            <a:pPr algn="ctr"/>
            <a:endParaRPr lang="en-US" sz="20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993366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4495800" y="4648200"/>
            <a:ext cx="36576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Alliteration</a:t>
            </a:r>
          </a:p>
          <a:p>
            <a:pPr algn="ctr"/>
            <a:endParaRPr lang="en-US" sz="20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905000" y="2590800"/>
            <a:ext cx="46482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1270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personification</a:t>
            </a: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685800" y="381000"/>
            <a:ext cx="29718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simile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4343400" y="381000"/>
            <a:ext cx="44196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99CC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idioms</a:t>
            </a:r>
          </a:p>
          <a:p>
            <a:pPr algn="ctr"/>
            <a:endParaRPr lang="en-US" sz="20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99CC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762000" y="5715000"/>
            <a:ext cx="61722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127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rgbClr val="00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onomatopoeia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20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8143875" cy="601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S Mincho"/>
              </a:rPr>
              <a:t>Simile:</a:t>
            </a:r>
          </a:p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S Mincho"/>
              </a:rPr>
              <a:t>a way of </a:t>
            </a:r>
          </a:p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S Mincho"/>
              </a:rPr>
              <a:t>describing</a:t>
            </a:r>
          </a:p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S Mincho"/>
              </a:rPr>
              <a:t>something by </a:t>
            </a:r>
          </a:p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S Mincho"/>
              </a:rPr>
              <a:t>comparing it with something</a:t>
            </a:r>
          </a:p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S Mincho"/>
              </a:rPr>
              <a:t>else using </a:t>
            </a:r>
          </a:p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S Mincho"/>
              </a:rPr>
              <a:t>"like" or "as"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6400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I am hungry as a horse. </a:t>
            </a:r>
            <a:r>
              <a:rPr lang="en-US">
                <a:solidFill>
                  <a:srgbClr val="000000"/>
                </a:solidFill>
                <a:latin typeface="Arial" charset="0"/>
                <a:hlinkClick r:id="rId2"/>
              </a:rPr>
              <a:t> </a:t>
            </a: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2735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5364" name="Group 9"/>
          <p:cNvGrpSpPr>
            <a:grpSpLocks/>
          </p:cNvGrpSpPr>
          <p:nvPr/>
        </p:nvGrpSpPr>
        <p:grpSpPr bwMode="auto">
          <a:xfrm>
            <a:off x="0" y="2735263"/>
            <a:ext cx="9144000" cy="1387475"/>
            <a:chOff x="0" y="0"/>
            <a:chExt cx="5760" cy="874"/>
          </a:xfrm>
        </p:grpSpPr>
        <p:sp>
          <p:nvSpPr>
            <p:cNvPr id="1538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5385" name="Group 8"/>
            <p:cNvGrpSpPr>
              <a:grpSpLocks/>
            </p:cNvGrpSpPr>
            <p:nvPr/>
          </p:nvGrpSpPr>
          <p:grpSpPr bwMode="auto">
            <a:xfrm>
              <a:off x="0" y="0"/>
              <a:ext cx="5760" cy="874"/>
              <a:chOff x="0" y="0"/>
              <a:chExt cx="5760" cy="874"/>
            </a:xfrm>
          </p:grpSpPr>
          <p:sp>
            <p:nvSpPr>
              <p:cNvPr id="15386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387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  <a:hlinkClick r:id="rId2"/>
                  </a:rPr>
                  <a:t>  </a:t>
                </a:r>
                <a:r>
                  <a:rPr lang="en-US" sz="79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r>
                  <a:rPr lang="en-US" sz="600">
                    <a:solidFill>
                      <a:srgbClr val="000000"/>
                    </a:solidFill>
                    <a:latin typeface="Arial" charset="0"/>
                    <a:hlinkClick r:id="rId3"/>
                  </a:rPr>
                  <a:t> </a:t>
                </a:r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pic>
        <p:nvPicPr>
          <p:cNvPr id="4103" name="Picture 7" descr="horse_with_halter_trotting_md_wht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457200"/>
            <a:ext cx="11430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143000" y="25908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You run like a rabbit. 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2849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4113" name="Group 17"/>
          <p:cNvGrpSpPr>
            <a:grpSpLocks/>
          </p:cNvGrpSpPr>
          <p:nvPr/>
        </p:nvGrpSpPr>
        <p:grpSpPr bwMode="auto">
          <a:xfrm>
            <a:off x="0" y="2849563"/>
            <a:ext cx="9144000" cy="1158875"/>
            <a:chOff x="0" y="0"/>
            <a:chExt cx="5760" cy="730"/>
          </a:xfrm>
        </p:grpSpPr>
        <p:sp>
          <p:nvSpPr>
            <p:cNvPr id="15380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5381" name="Group 16"/>
            <p:cNvGrpSpPr>
              <a:grpSpLocks/>
            </p:cNvGrpSpPr>
            <p:nvPr/>
          </p:nvGrpSpPr>
          <p:grpSpPr bwMode="auto">
            <a:xfrm>
              <a:off x="0" y="0"/>
              <a:ext cx="5760" cy="730"/>
              <a:chOff x="0" y="0"/>
              <a:chExt cx="5760" cy="730"/>
            </a:xfrm>
          </p:grpSpPr>
          <p:sp>
            <p:nvSpPr>
              <p:cNvPr id="15382" name="Rectangle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383" name="Rectangl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  <a:hlinkClick r:id="rId3"/>
                  </a:rPr>
                  <a:t>  </a:t>
                </a:r>
                <a:r>
                  <a:rPr lang="en-US" sz="64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pic>
        <p:nvPicPr>
          <p:cNvPr id="4111" name="Picture 15" descr="rabbit_in_grass_md_wh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2438400"/>
            <a:ext cx="20574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0" y="2789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4120" name="Group 24"/>
          <p:cNvGrpSpPr>
            <a:grpSpLocks/>
          </p:cNvGrpSpPr>
          <p:nvPr/>
        </p:nvGrpSpPr>
        <p:grpSpPr bwMode="auto">
          <a:xfrm>
            <a:off x="0" y="2789238"/>
            <a:ext cx="9144000" cy="1281112"/>
            <a:chOff x="0" y="0"/>
            <a:chExt cx="5760" cy="807"/>
          </a:xfrm>
        </p:grpSpPr>
        <p:sp>
          <p:nvSpPr>
            <p:cNvPr id="15376" name="Rectangle 19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5377" name="Group 23"/>
            <p:cNvGrpSpPr>
              <a:grpSpLocks/>
            </p:cNvGrpSpPr>
            <p:nvPr/>
          </p:nvGrpSpPr>
          <p:grpSpPr bwMode="auto">
            <a:xfrm>
              <a:off x="0" y="0"/>
              <a:ext cx="5760" cy="807"/>
              <a:chOff x="0" y="0"/>
              <a:chExt cx="5760" cy="807"/>
            </a:xfrm>
          </p:grpSpPr>
          <p:sp>
            <p:nvSpPr>
              <p:cNvPr id="15378" name="Rectangle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379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  <a:hlinkClick r:id="rId6"/>
                  </a:rPr>
                  <a:t>  </a:t>
                </a:r>
                <a:r>
                  <a:rPr lang="en-US" sz="72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pic>
        <p:nvPicPr>
          <p:cNvPr id="4118" name="Picture 22" descr="rattle_snake_in_grass_md_wht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9000" y="5334000"/>
            <a:ext cx="1371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3048000" y="59436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He is sneaky as a snake. </a:t>
            </a:r>
          </a:p>
        </p:txBody>
      </p:sp>
      <p:pic>
        <p:nvPicPr>
          <p:cNvPr id="4125" name="Picture 29" descr="girl_splashing_in_pool_md_wht.gif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" y="3657600"/>
            <a:ext cx="21336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2819400" y="45720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She is happy as a clam.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animBg="1"/>
      <p:bldP spid="4106" grpId="0" autoUpdateAnimBg="0"/>
      <p:bldP spid="4107" grpId="0" animBg="1"/>
      <p:bldP spid="4114" grpId="0" animBg="1"/>
      <p:bldP spid="4121" grpId="0" autoUpdateAnimBg="0"/>
      <p:bldP spid="41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 descr="Narrow vertical"/>
          <p:cNvSpPr>
            <a:spLocks noChangeArrowheads="1" noChangeShapeType="1" noTextEdit="1"/>
          </p:cNvSpPr>
          <p:nvPr/>
        </p:nvSpPr>
        <p:spPr bwMode="auto">
          <a:xfrm>
            <a:off x="1676400" y="609600"/>
            <a:ext cx="6510338" cy="23796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37727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/>
              </a:rPr>
              <a:t>Metaphor:</a:t>
            </a:r>
          </a:p>
        </p:txBody>
      </p:sp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838200" y="3505200"/>
            <a:ext cx="6943725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A way of describing</a:t>
            </a:r>
          </a:p>
          <a:p>
            <a:pPr algn="ctr"/>
            <a:r>
              <a:rPr lang="en-US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something  by comparing it </a:t>
            </a:r>
          </a:p>
          <a:p>
            <a:pPr algn="ctr"/>
            <a:r>
              <a:rPr lang="en-US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to something else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0" y="2628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410" name="Picture 6" descr="girl_splashing_in_pool_md_wht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8200"/>
            <a:ext cx="4495800" cy="365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0" y="2865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12" name="Text Box 16"/>
          <p:cNvSpPr txBox="1">
            <a:spLocks noChangeArrowheads="1"/>
          </p:cNvSpPr>
          <p:nvPr/>
        </p:nvSpPr>
        <p:spPr bwMode="auto">
          <a:xfrm>
            <a:off x="4038600" y="9144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girl was a fish in the water.</a:t>
            </a:r>
          </a:p>
        </p:txBody>
      </p:sp>
      <p:sp>
        <p:nvSpPr>
          <p:cNvPr id="17414" name="Text Box 18"/>
          <p:cNvSpPr txBox="1">
            <a:spLocks noChangeArrowheads="1"/>
          </p:cNvSpPr>
          <p:nvPr/>
        </p:nvSpPr>
        <p:spPr bwMode="auto">
          <a:xfrm>
            <a:off x="838200" y="4953000"/>
            <a:ext cx="579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Her voice is music to his ears.</a:t>
            </a:r>
          </a:p>
        </p:txBody>
      </p:sp>
      <p:pic>
        <p:nvPicPr>
          <p:cNvPr id="17419" name="Picture 11" descr="kids-00144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4191000"/>
            <a:ext cx="2057400" cy="20097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246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8435" name="Group 8"/>
          <p:cNvGrpSpPr>
            <a:grpSpLocks/>
          </p:cNvGrpSpPr>
          <p:nvPr/>
        </p:nvGrpSpPr>
        <p:grpSpPr bwMode="auto">
          <a:xfrm>
            <a:off x="0" y="2460625"/>
            <a:ext cx="9144000" cy="1936750"/>
            <a:chOff x="0" y="0"/>
            <a:chExt cx="5760" cy="1220"/>
          </a:xfrm>
        </p:grpSpPr>
        <p:sp>
          <p:nvSpPr>
            <p:cNvPr id="1843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8440" name="Group 7"/>
            <p:cNvGrpSpPr>
              <a:grpSpLocks/>
            </p:cNvGrpSpPr>
            <p:nvPr/>
          </p:nvGrpSpPr>
          <p:grpSpPr bwMode="auto">
            <a:xfrm>
              <a:off x="0" y="0"/>
              <a:ext cx="5760" cy="1220"/>
              <a:chOff x="0" y="0"/>
              <a:chExt cx="5760" cy="1220"/>
            </a:xfrm>
          </p:grpSpPr>
          <p:sp>
            <p:nvSpPr>
              <p:cNvPr id="18441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44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1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  </a:t>
                </a:r>
                <a:r>
                  <a:rPr lang="en-US" sz="115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18436" name="Rectangle 9"/>
          <p:cNvSpPr>
            <a:spLocks noChangeArrowheads="1"/>
          </p:cNvSpPr>
          <p:nvPr/>
        </p:nvSpPr>
        <p:spPr bwMode="auto">
          <a:xfrm>
            <a:off x="0" y="2789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762000" y="2057400"/>
            <a:ext cx="7772400" cy="3492500"/>
          </a:xfrm>
        </p:spPr>
        <p:txBody>
          <a:bodyPr/>
          <a:lstStyle/>
          <a:p>
            <a:pPr algn="ctr"/>
            <a:endParaRPr lang="en-US" sz="9600" dirty="0" smtClean="0">
              <a:solidFill>
                <a:srgbClr val="FFFF99"/>
              </a:solidFill>
              <a:latin typeface="Chiller"/>
            </a:endParaRPr>
          </a:p>
          <a:p>
            <a:pPr algn="ctr"/>
            <a:r>
              <a:rPr lang="en-US" sz="8000" dirty="0" smtClean="0">
                <a:solidFill>
                  <a:srgbClr val="FFFF99"/>
                </a:solidFill>
                <a:latin typeface="Chiller"/>
              </a:rPr>
              <a:t>Hyperbole:  </a:t>
            </a:r>
          </a:p>
          <a:p>
            <a:pPr algn="ctr"/>
            <a:r>
              <a:rPr lang="en-US" sz="8000" dirty="0" smtClean="0">
                <a:solidFill>
                  <a:srgbClr val="FFFF99"/>
                </a:solidFill>
                <a:latin typeface="Chiller"/>
              </a:rPr>
              <a:t>An exaggeration used for effect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2628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9459" name="Group 8"/>
          <p:cNvGrpSpPr>
            <a:grpSpLocks/>
          </p:cNvGrpSpPr>
          <p:nvPr/>
        </p:nvGrpSpPr>
        <p:grpSpPr bwMode="auto">
          <a:xfrm>
            <a:off x="0" y="2628900"/>
            <a:ext cx="9144000" cy="1601788"/>
            <a:chOff x="0" y="0"/>
            <a:chExt cx="5760" cy="1009"/>
          </a:xfrm>
        </p:grpSpPr>
        <p:sp>
          <p:nvSpPr>
            <p:cNvPr id="19466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59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9467" name="Group 7"/>
            <p:cNvGrpSpPr>
              <a:grpSpLocks/>
            </p:cNvGrpSpPr>
            <p:nvPr/>
          </p:nvGrpSpPr>
          <p:grpSpPr bwMode="auto">
            <a:xfrm>
              <a:off x="0" y="0"/>
              <a:ext cx="5760" cy="1009"/>
              <a:chOff x="0" y="0"/>
              <a:chExt cx="5760" cy="1009"/>
            </a:xfrm>
          </p:grpSpPr>
          <p:sp>
            <p:nvSpPr>
              <p:cNvPr id="19468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6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946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1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  </a:t>
                </a:r>
                <a:r>
                  <a:rPr lang="en-US" sz="9300">
                    <a:solidFill>
                      <a:srgbClr val="000000"/>
                    </a:solidFill>
                    <a:latin typeface="Arial" charset="0"/>
                  </a:rPr>
                  <a:t> </a:t>
                </a:r>
                <a:r>
                  <a:rPr lang="en-US" sz="600">
                    <a:solidFill>
                      <a:srgbClr val="000000"/>
                    </a:solidFill>
                    <a:latin typeface="Arial" charset="0"/>
                  </a:rPr>
                  <a:t>                                                      </a:t>
                </a:r>
                <a:endParaRPr lang="en-US" sz="1400"/>
              </a:p>
              <a:p>
                <a:pPr algn="ctr" eaLnBrk="0" hangingPunct="0"/>
                <a:endParaRPr lang="en-US" sz="6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19460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smtClean="0"/>
              <a:t>I’m so hungry I could eat a horse</a:t>
            </a:r>
          </a:p>
        </p:txBody>
      </p:sp>
      <p:sp>
        <p:nvSpPr>
          <p:cNvPr id="19462" name="Content Placeholder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645025" y="685800"/>
            <a:ext cx="4041775" cy="1489075"/>
          </a:xfrm>
        </p:spPr>
        <p:txBody>
          <a:bodyPr/>
          <a:lstStyle/>
          <a:p>
            <a:r>
              <a:rPr lang="en-US" sz="4000" smtClean="0"/>
              <a:t>He was so tall he could touch the clouds</a:t>
            </a:r>
          </a:p>
        </p:txBody>
      </p:sp>
      <p:pic>
        <p:nvPicPr>
          <p:cNvPr id="16393" name="Picture 9" descr="C:\Users\e805225\AppData\Local\Microsoft\Windows\Temporary Internet Files\Content.IE5\9J0VZ4WV\MC900445102[1].wm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1371600" y="2895600"/>
            <a:ext cx="2286000" cy="2430463"/>
          </a:xfrm>
        </p:spPr>
      </p:pic>
      <p:pic>
        <p:nvPicPr>
          <p:cNvPr id="16394" name="Picture 10" descr="C:\Users\e805225\AppData\Local\Microsoft\Windows\Temporary Internet Files\Content.IE5\01TRIQO7\MC900055653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514600"/>
            <a:ext cx="29606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1305</TotalTime>
  <Words>363</Words>
  <Application>Microsoft Office PowerPoint</Application>
  <PresentationFormat>On-screen Show (4:3)</PresentationFormat>
  <Paragraphs>84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MS Mincho</vt:lpstr>
      <vt:lpstr>Arial</vt:lpstr>
      <vt:lpstr>Arial Black</vt:lpstr>
      <vt:lpstr>Calibri</vt:lpstr>
      <vt:lpstr>Chiller</vt:lpstr>
      <vt:lpstr>Garamond</vt:lpstr>
      <vt:lpstr>Impact</vt:lpstr>
      <vt:lpstr>Monotype Corsiva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More examples of Hyperbole… Yo Momma….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ACPS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westside</dc:creator>
  <cp:lastModifiedBy>Rachel Holcomb</cp:lastModifiedBy>
  <cp:revision>74</cp:revision>
  <cp:lastPrinted>2015-09-28T12:45:31Z</cp:lastPrinted>
  <dcterms:created xsi:type="dcterms:W3CDTF">2003-04-07T16:55:05Z</dcterms:created>
  <dcterms:modified xsi:type="dcterms:W3CDTF">2015-09-28T19:42:14Z</dcterms:modified>
</cp:coreProperties>
</file>